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Helvetica Neue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HelveticaNeue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HelveticaNeue-italic.fntdata"/><Relationship Id="rId14" Type="http://schemas.openxmlformats.org/officeDocument/2006/relationships/font" Target="fonts/HelveticaNeue-bold.fntdata"/><Relationship Id="rId16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Relationship Id="rId11" Type="http://schemas.openxmlformats.org/officeDocument/2006/relationships/image" Target="../media/image24.png"/><Relationship Id="rId10" Type="http://schemas.openxmlformats.org/officeDocument/2006/relationships/image" Target="../media/image21.png"/><Relationship Id="rId12" Type="http://schemas.openxmlformats.org/officeDocument/2006/relationships/image" Target="../media/image19.png"/><Relationship Id="rId9" Type="http://schemas.openxmlformats.org/officeDocument/2006/relationships/image" Target="../media/image32.png"/><Relationship Id="rId5" Type="http://schemas.openxmlformats.org/officeDocument/2006/relationships/image" Target="../media/image18.png"/><Relationship Id="rId6" Type="http://schemas.openxmlformats.org/officeDocument/2006/relationships/image" Target="../media/image27.png"/><Relationship Id="rId7" Type="http://schemas.openxmlformats.org/officeDocument/2006/relationships/image" Target="../media/image22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Relationship Id="rId5" Type="http://schemas.openxmlformats.org/officeDocument/2006/relationships/image" Target="../media/image29.png"/><Relationship Id="rId6" Type="http://schemas.openxmlformats.org/officeDocument/2006/relationships/image" Target="../media/image28.png"/><Relationship Id="rId7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1"/>
          <p:cNvSpPr/>
          <p:nvPr/>
        </p:nvSpPr>
        <p:spPr>
          <a:xfrm>
            <a:off x="666750" y="2062480"/>
            <a:ext cx="8013700" cy="16840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2777"/>
              </a:lnSpc>
              <a:spcBef>
                <a:spcPts val="0"/>
              </a:spcBef>
              <a:spcAft>
                <a:spcPts val="0"/>
              </a:spcAft>
              <a:buClr>
                <a:srgbClr val="84D038"/>
              </a:buClr>
              <a:buSzPts val="5400"/>
              <a:buFont typeface="Helvetica Neue"/>
              <a:buNone/>
            </a:pPr>
            <a:r>
              <a:rPr b="1" i="0" lang="en-US" sz="5400" u="none" cap="none" strike="noStrike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UNIVERSITY COURSE MANAGEMENT SYSTEM</a:t>
            </a:r>
            <a:endParaRPr b="1" i="0" sz="5400" u="none" cap="none" strike="noStrike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/>
          <p:nvPr/>
        </p:nvSpPr>
        <p:spPr>
          <a:xfrm>
            <a:off x="771525" y="4572625"/>
            <a:ext cx="5986500" cy="18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Student Name: </a:t>
            </a:r>
            <a:r>
              <a:rPr b="1" i="0" lang="en-US" sz="1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Praise M</a:t>
            </a:r>
            <a:r>
              <a:rPr b="1" lang="en-US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UTIJIMA</a:t>
            </a:r>
            <a:endParaRPr b="1"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Student ID: </a:t>
            </a:r>
            <a:r>
              <a:rPr b="1" lang="en-US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25954</a:t>
            </a:r>
            <a:endParaRPr b="1"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Course: </a:t>
            </a:r>
            <a:r>
              <a:rPr b="1" lang="en-US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Database Development with PL/SQL (INSY 8311)</a:t>
            </a:r>
            <a:endParaRPr b="1"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Lecturer: </a:t>
            </a:r>
            <a:r>
              <a:rPr b="1" lang="en-US" sz="16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Eric Maniraguha</a:t>
            </a:r>
            <a:endParaRPr b="1" sz="16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Google Shape;51;p11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gradFill>
            <a:gsLst>
              <a:gs pos="0">
                <a:srgbClr val="141E24"/>
              </a:gs>
              <a:gs pos="100000">
                <a:srgbClr val="000000">
                  <a:alpha val="0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/>
          <p:nvPr/>
        </p:nvSpPr>
        <p:spPr>
          <a:xfrm>
            <a:off x="793750" y="1568450"/>
            <a:ext cx="13042900" cy="17862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277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Helvetica Neue"/>
              <a:buNone/>
            </a:pPr>
            <a:r>
              <a:rPr b="1" lang="en-US" sz="5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❓ </a:t>
            </a:r>
            <a:r>
              <a:rPr b="1" lang="en-US" sz="54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 STATEMENT &amp; GOALS</a:t>
            </a:r>
            <a:endParaRPr b="1" sz="54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12"/>
          <p:cNvSpPr/>
          <p:nvPr/>
        </p:nvSpPr>
        <p:spPr>
          <a:xfrm>
            <a:off x="793750" y="4152900"/>
            <a:ext cx="2835275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593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"/>
              <a:buNone/>
            </a:pPr>
            <a:r>
              <a:rPr b="1" lang="en-US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🔍</a:t>
            </a:r>
            <a:r>
              <a:rPr b="1" lang="en-US" sz="3200">
                <a:solidFill>
                  <a:srgbClr val="F0F4F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32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Problem</a:t>
            </a:r>
            <a:r>
              <a:rPr b="1" lang="en-US" sz="3200">
                <a:solidFill>
                  <a:srgbClr val="F0F4F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b="1" sz="3200">
              <a:solidFill>
                <a:srgbClr val="F0F4F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p12"/>
          <p:cNvSpPr/>
          <p:nvPr/>
        </p:nvSpPr>
        <p:spPr>
          <a:xfrm>
            <a:off x="793790" y="474190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Manual course registration is error-prone.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2"/>
          <p:cNvSpPr/>
          <p:nvPr/>
        </p:nvSpPr>
        <p:spPr>
          <a:xfrm>
            <a:off x="793790" y="518410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Grading processes are inefficient.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2"/>
          <p:cNvSpPr/>
          <p:nvPr/>
        </p:nvSpPr>
        <p:spPr>
          <a:xfrm>
            <a:off x="793790" y="562629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Academic records have limited accessibility.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7599521" y="4153138"/>
            <a:ext cx="2835235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593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Helvetica Neue"/>
              <a:buNone/>
            </a:pPr>
            <a:r>
              <a:rPr b="1" lang="en-US" sz="3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🎯</a:t>
            </a:r>
            <a:r>
              <a:rPr b="1" lang="en-US" sz="3200">
                <a:solidFill>
                  <a:srgbClr val="F0F4F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32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Goals</a:t>
            </a:r>
            <a:r>
              <a:rPr b="1" lang="en-US" sz="3200">
                <a:solidFill>
                  <a:srgbClr val="F0F4F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</a:t>
            </a:r>
            <a:endParaRPr b="1" sz="3200">
              <a:solidFill>
                <a:srgbClr val="F0F4F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599521" y="474190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Automate registration and grading.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2"/>
          <p:cNvSpPr/>
          <p:nvPr/>
        </p:nvSpPr>
        <p:spPr>
          <a:xfrm>
            <a:off x="7599521" y="518410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Prevent scheduling conflicts.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2"/>
          <p:cNvSpPr/>
          <p:nvPr/>
        </p:nvSpPr>
        <p:spPr>
          <a:xfrm>
            <a:off x="7599521" y="562629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Char char="•"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Ensure secure access to records.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12797155" y="7467600"/>
            <a:ext cx="1833245" cy="7620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2" name="Google Shape;7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71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/>
          <p:nvPr/>
        </p:nvSpPr>
        <p:spPr>
          <a:xfrm>
            <a:off x="5486400" y="467995"/>
            <a:ext cx="8918575" cy="19888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66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🏗  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System Architecture Overview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6226135" y="2887028"/>
            <a:ext cx="3726656" cy="2387322"/>
          </a:xfrm>
          <a:prstGeom prst="roundRect">
            <a:avLst>
              <a:gd fmla="val 371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6445091" y="3105983"/>
            <a:ext cx="3288744" cy="6603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</a:pPr>
            <a:r>
              <a:rPr b="1" lang="en-US" sz="2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Core Technology</a:t>
            </a:r>
            <a:endParaRPr b="1" sz="2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" name="Google Shape;76;p13"/>
          <p:cNvSpPr/>
          <p:nvPr/>
        </p:nvSpPr>
        <p:spPr>
          <a:xfrm>
            <a:off x="6445091" y="3893106"/>
            <a:ext cx="3288744" cy="676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None/>
            </a:pP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Built entirely using Oracle PL/SQL for robust database operations.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3"/>
          <p:cNvSpPr/>
          <p:nvPr/>
        </p:nvSpPr>
        <p:spPr>
          <a:xfrm>
            <a:off x="10164128" y="2887028"/>
            <a:ext cx="3726656" cy="2387322"/>
          </a:xfrm>
          <a:prstGeom prst="roundRect">
            <a:avLst>
              <a:gd fmla="val 371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3"/>
          <p:cNvSpPr/>
          <p:nvPr/>
        </p:nvSpPr>
        <p:spPr>
          <a:xfrm>
            <a:off x="10383083" y="3105983"/>
            <a:ext cx="3288744" cy="6603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</a:pPr>
            <a:r>
              <a:rPr b="1" lang="en-US" sz="2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Managed Entities</a:t>
            </a:r>
            <a:endParaRPr b="1" sz="2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9" name="Google Shape;79;p13"/>
          <p:cNvSpPr/>
          <p:nvPr/>
        </p:nvSpPr>
        <p:spPr>
          <a:xfrm>
            <a:off x="10383083" y="3893106"/>
            <a:ext cx="3288744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Char char="•"/>
            </a:pP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Students and Professors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10383083" y="4305181"/>
            <a:ext cx="3288744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Char char="•"/>
            </a:pP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Courses and Enrollments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3"/>
          <p:cNvSpPr/>
          <p:nvPr/>
        </p:nvSpPr>
        <p:spPr>
          <a:xfrm>
            <a:off x="10383083" y="4717256"/>
            <a:ext cx="3288744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Char char="•"/>
            </a:pP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Schedules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3"/>
          <p:cNvSpPr/>
          <p:nvPr/>
        </p:nvSpPr>
        <p:spPr>
          <a:xfrm>
            <a:off x="6226135" y="5485686"/>
            <a:ext cx="7664529" cy="2162889"/>
          </a:xfrm>
          <a:prstGeom prst="roundRect">
            <a:avLst>
              <a:gd fmla="val 4104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3"/>
          <p:cNvSpPr/>
          <p:nvPr/>
        </p:nvSpPr>
        <p:spPr>
          <a:xfrm>
            <a:off x="6445091" y="5704642"/>
            <a:ext cx="2641997" cy="33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Helvetica Neue"/>
              <a:buNone/>
            </a:pPr>
            <a:r>
              <a:rPr b="1" lang="en-US" sz="2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User Roles</a:t>
            </a:r>
            <a:endParaRPr b="1" sz="2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13"/>
          <p:cNvSpPr/>
          <p:nvPr/>
        </p:nvSpPr>
        <p:spPr>
          <a:xfrm>
            <a:off x="6445091" y="6161603"/>
            <a:ext cx="7226618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None/>
            </a:pPr>
            <a:r>
              <a:rPr b="1"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Students</a:t>
            </a: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register, view grades.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6445091" y="6626543"/>
            <a:ext cx="7226618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None/>
            </a:pPr>
            <a:r>
              <a:rPr b="1"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Professors</a:t>
            </a: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manage grading.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6445091" y="7091482"/>
            <a:ext cx="7226618" cy="338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Helvetica Neue"/>
              <a:buNone/>
            </a:pPr>
            <a:r>
              <a:rPr b="1"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Admins</a:t>
            </a:r>
            <a:r>
              <a:rPr lang="en-US" sz="165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manage schedules, assignments.</a:t>
            </a:r>
            <a:endParaRPr sz="1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12797155" y="7647940"/>
            <a:ext cx="1833245" cy="58166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793750" y="1346835"/>
            <a:ext cx="7501890" cy="71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🧱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ER Diagram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" name="Google Shape;94;p14"/>
          <p:cNvSpPr/>
          <p:nvPr/>
        </p:nvSpPr>
        <p:spPr>
          <a:xfrm>
            <a:off x="793790" y="2516862"/>
            <a:ext cx="13042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Entity-Relationship Diagram illustrates the core relationships.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4"/>
          <p:cNvGrpSpPr/>
          <p:nvPr/>
        </p:nvGrpSpPr>
        <p:grpSpPr>
          <a:xfrm>
            <a:off x="793750" y="3134995"/>
            <a:ext cx="3048000" cy="1647190"/>
            <a:chOff x="1250" y="4937"/>
            <a:chExt cx="4800" cy="2594"/>
          </a:xfrm>
        </p:grpSpPr>
        <p:pic>
          <p:nvPicPr>
            <p:cNvPr descr="preencoded.png" id="96" name="Google Shape;96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250" y="4937"/>
              <a:ext cx="893" cy="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4"/>
            <p:cNvSpPr/>
            <p:nvPr/>
          </p:nvSpPr>
          <p:spPr>
            <a:xfrm>
              <a:off x="1250" y="6187"/>
              <a:ext cx="4465" cy="5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2200"/>
                <a:buFont typeface="Helvetica Neue"/>
                <a:buNone/>
              </a:pPr>
              <a:r>
                <a:rPr b="1" lang="en-US" sz="220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Students</a:t>
              </a:r>
              <a:endParaRPr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1250" y="6959"/>
              <a:ext cx="4800" cy="5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1750"/>
                <a:buFont typeface="Helvetica Neue"/>
                <a:buNone/>
              </a:pPr>
              <a:r>
                <a:rPr lang="en-US" sz="175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Register for courses.</a:t>
              </a:r>
              <a:endParaRPr sz="17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14"/>
          <p:cNvGrpSpPr/>
          <p:nvPr/>
        </p:nvGrpSpPr>
        <p:grpSpPr>
          <a:xfrm>
            <a:off x="4125595" y="3134995"/>
            <a:ext cx="3048000" cy="1647190"/>
            <a:chOff x="6497" y="4937"/>
            <a:chExt cx="4800" cy="2594"/>
          </a:xfrm>
        </p:grpSpPr>
        <p:pic>
          <p:nvPicPr>
            <p:cNvPr descr="preencoded.png" id="100" name="Google Shape;100;p1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497" y="4937"/>
              <a:ext cx="893" cy="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4"/>
            <p:cNvSpPr/>
            <p:nvPr/>
          </p:nvSpPr>
          <p:spPr>
            <a:xfrm>
              <a:off x="6497" y="6187"/>
              <a:ext cx="4465" cy="5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2200"/>
                <a:buFont typeface="Helvetica Neue"/>
                <a:buNone/>
              </a:pPr>
              <a:r>
                <a:rPr b="1" lang="en-US" sz="220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Professors</a:t>
              </a:r>
              <a:endParaRPr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6497" y="6959"/>
              <a:ext cx="4800" cy="5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1750"/>
                <a:buFont typeface="Helvetica Neue"/>
                <a:buNone/>
              </a:pPr>
              <a:r>
                <a:rPr lang="en-US" sz="175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Teach courses.</a:t>
              </a:r>
              <a:endParaRPr sz="17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4"/>
          <p:cNvGrpSpPr/>
          <p:nvPr/>
        </p:nvGrpSpPr>
        <p:grpSpPr>
          <a:xfrm>
            <a:off x="4124960" y="5219700"/>
            <a:ext cx="3048000" cy="1647190"/>
            <a:chOff x="11743" y="4937"/>
            <a:chExt cx="4800" cy="2594"/>
          </a:xfrm>
        </p:grpSpPr>
        <p:pic>
          <p:nvPicPr>
            <p:cNvPr descr="preencoded.png" id="104" name="Google Shape;104;p1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11743" y="4937"/>
              <a:ext cx="893" cy="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p14"/>
            <p:cNvSpPr/>
            <p:nvPr/>
          </p:nvSpPr>
          <p:spPr>
            <a:xfrm>
              <a:off x="11743" y="6187"/>
              <a:ext cx="4465" cy="5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2200"/>
                <a:buFont typeface="Helvetica Neue"/>
                <a:buNone/>
              </a:pPr>
              <a:r>
                <a:rPr b="1" lang="en-US" sz="220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Courses</a:t>
              </a:r>
              <a:endParaRPr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11743" y="6959"/>
              <a:ext cx="4800" cy="5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1750"/>
                <a:buFont typeface="Helvetica Neue"/>
                <a:buNone/>
              </a:pPr>
              <a:r>
                <a:rPr lang="en-US" sz="175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Offer academic content.</a:t>
              </a:r>
              <a:endParaRPr sz="17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7173595" y="5235575"/>
            <a:ext cx="3048000" cy="1647190"/>
            <a:chOff x="16990" y="4937"/>
            <a:chExt cx="4800" cy="2594"/>
          </a:xfrm>
        </p:grpSpPr>
        <p:pic>
          <p:nvPicPr>
            <p:cNvPr descr="preencoded.png" id="108" name="Google Shape;108;p14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16990" y="4937"/>
              <a:ext cx="893" cy="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4"/>
            <p:cNvSpPr/>
            <p:nvPr/>
          </p:nvSpPr>
          <p:spPr>
            <a:xfrm>
              <a:off x="16990" y="6187"/>
              <a:ext cx="4465" cy="5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2200"/>
                <a:buFont typeface="Helvetica Neue"/>
                <a:buNone/>
              </a:pPr>
              <a:r>
                <a:rPr b="1" lang="en-US" sz="220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Enrollments</a:t>
              </a:r>
              <a:endParaRPr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16990" y="6959"/>
              <a:ext cx="4800" cy="5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1750"/>
                <a:buFont typeface="Helvetica Neue"/>
                <a:buNone/>
              </a:pPr>
              <a:r>
                <a:rPr lang="en-US" sz="175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Link students to courses.</a:t>
              </a:r>
              <a:endParaRPr sz="17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14"/>
          <p:cNvGrpSpPr/>
          <p:nvPr/>
        </p:nvGrpSpPr>
        <p:grpSpPr>
          <a:xfrm>
            <a:off x="793750" y="5235575"/>
            <a:ext cx="3048000" cy="1647825"/>
            <a:chOff x="1250" y="8245"/>
            <a:chExt cx="4800" cy="2595"/>
          </a:xfrm>
        </p:grpSpPr>
        <p:pic>
          <p:nvPicPr>
            <p:cNvPr descr="preencoded.png" id="112" name="Google Shape;112;p14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1250" y="8245"/>
              <a:ext cx="893" cy="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4"/>
            <p:cNvSpPr/>
            <p:nvPr/>
          </p:nvSpPr>
          <p:spPr>
            <a:xfrm>
              <a:off x="1250" y="9495"/>
              <a:ext cx="4465" cy="5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2200"/>
                <a:buFont typeface="Helvetica Neue"/>
                <a:buNone/>
              </a:pPr>
              <a:r>
                <a:rPr b="1" lang="en-US" sz="220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Schedules</a:t>
              </a:r>
              <a:endParaRPr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4"/>
            <p:cNvSpPr/>
            <p:nvPr/>
          </p:nvSpPr>
          <p:spPr>
            <a:xfrm>
              <a:off x="1250" y="10268"/>
              <a:ext cx="4800" cy="5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D7E5D8"/>
                </a:buClr>
                <a:buSzPts val="1750"/>
                <a:buFont typeface="Helvetica Neue"/>
                <a:buNone/>
              </a:pPr>
              <a:r>
                <a:rPr lang="en-US" sz="1750">
                  <a:solidFill>
                    <a:srgbClr val="D7E5D8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Organize course times.</a:t>
              </a:r>
              <a:endParaRPr sz="17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115;p14"/>
          <p:cNvSpPr/>
          <p:nvPr/>
        </p:nvSpPr>
        <p:spPr>
          <a:xfrm>
            <a:off x="12797155" y="7467600"/>
            <a:ext cx="1833245" cy="7620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R Diagram" id="116" name="Google Shape;116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9148445" y="595630"/>
            <a:ext cx="5094605" cy="519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>
            <a:off x="720090" y="565785"/>
            <a:ext cx="11602720" cy="1300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416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🧭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Business Process Model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719852" y="2174677"/>
            <a:ext cx="7704296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Helvetica Neue"/>
              <a:buNone/>
            </a:pPr>
            <a:r>
              <a:rPr lang="en-US" sz="16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This swimlane diagram outlines the key interactions within the system.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4" name="Google Shape;12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852" y="2735104"/>
            <a:ext cx="1028343" cy="123408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5"/>
          <p:cNvSpPr/>
          <p:nvPr/>
        </p:nvSpPr>
        <p:spPr>
          <a:xfrm>
            <a:off x="2056686" y="2940725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Helvetica Neue"/>
              <a:buNone/>
            </a:pPr>
            <a:r>
              <a:rPr b="1" lang="en-US" sz="20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Admin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2056686" y="3385304"/>
            <a:ext cx="6367462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Helvetica Neue"/>
              <a:buNone/>
            </a:pPr>
            <a:r>
              <a:rPr lang="en-US" sz="16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Creates and manages course schedules.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27" name="Google Shape;12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9852" y="3969187"/>
            <a:ext cx="1028343" cy="123408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5"/>
          <p:cNvSpPr/>
          <p:nvPr/>
        </p:nvSpPr>
        <p:spPr>
          <a:xfrm>
            <a:off x="2056686" y="4174808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Helvetica Neue"/>
              <a:buNone/>
            </a:pPr>
            <a:r>
              <a:rPr b="1" lang="en-US" sz="20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Professor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5"/>
          <p:cNvSpPr/>
          <p:nvPr/>
        </p:nvSpPr>
        <p:spPr>
          <a:xfrm>
            <a:off x="2056686" y="4619387"/>
            <a:ext cx="6367462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Helvetica Neue"/>
              <a:buNone/>
            </a:pPr>
            <a:r>
              <a:rPr lang="en-US" sz="16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Assigns grades to enrolled students.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0" name="Google Shape;130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19852" y="5203269"/>
            <a:ext cx="1028343" cy="123408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5"/>
          <p:cNvSpPr/>
          <p:nvPr/>
        </p:nvSpPr>
        <p:spPr>
          <a:xfrm>
            <a:off x="2056686" y="5408890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Helvetica Neue"/>
              <a:buNone/>
            </a:pPr>
            <a:r>
              <a:rPr b="1" lang="en-US" sz="20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Student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5"/>
          <p:cNvSpPr/>
          <p:nvPr/>
        </p:nvSpPr>
        <p:spPr>
          <a:xfrm>
            <a:off x="2056686" y="5853470"/>
            <a:ext cx="6367462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Helvetica Neue"/>
              <a:buNone/>
            </a:pPr>
            <a:r>
              <a:rPr lang="en-US" sz="16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Registers for courses and views grades.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3" name="Google Shape;13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19852" y="6437352"/>
            <a:ext cx="1028343" cy="123408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5"/>
          <p:cNvSpPr/>
          <p:nvPr/>
        </p:nvSpPr>
        <p:spPr>
          <a:xfrm>
            <a:off x="2056686" y="6642973"/>
            <a:ext cx="257103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000"/>
              <a:buFont typeface="Helvetica Neue"/>
              <a:buNone/>
            </a:pPr>
            <a:r>
              <a:rPr b="1" lang="en-US" sz="20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2056686" y="7087553"/>
            <a:ext cx="6367462" cy="329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600"/>
              <a:buFont typeface="Helvetica Neue"/>
              <a:buNone/>
            </a:pPr>
            <a:r>
              <a:rPr lang="en-US" sz="16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Validates and stores all academic data.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5"/>
          <p:cNvSpPr/>
          <p:nvPr/>
        </p:nvSpPr>
        <p:spPr>
          <a:xfrm>
            <a:off x="12797155" y="7467600"/>
            <a:ext cx="1833245" cy="7620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hatGPT Image May 24, 2025, 03_03_57 PM" id="137" name="Google Shape;137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423910" y="1300480"/>
            <a:ext cx="4381500" cy="65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/>
          <p:nvPr/>
        </p:nvSpPr>
        <p:spPr>
          <a:xfrm>
            <a:off x="793790" y="1139984"/>
            <a:ext cx="10424041" cy="716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🔁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Key PL/SQL Features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16"/>
          <p:cNvSpPr/>
          <p:nvPr/>
        </p:nvSpPr>
        <p:spPr>
          <a:xfrm>
            <a:off x="1857256" y="286535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Procedure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793790" y="3355777"/>
            <a:ext cx="389870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proc_register_student automates enrollment.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6" name="Google Shape;14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2653" y="241732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7" name="Google Shape;147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52874" y="3548420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6"/>
          <p:cNvSpPr/>
          <p:nvPr/>
        </p:nvSpPr>
        <p:spPr>
          <a:xfrm>
            <a:off x="9937790" y="263806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9937790" y="3128486"/>
            <a:ext cx="3898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fn_get_student_gpa calculates GPA.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0" name="Google Shape;150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2653" y="241732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1" name="Google Shape;151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639169" y="2967990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/>
          <p:nvPr/>
        </p:nvSpPr>
        <p:spPr>
          <a:xfrm>
            <a:off x="10051256" y="427303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Cursor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10051256" y="4763453"/>
            <a:ext cx="3785354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Iterates through student enrollments.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4" name="Google Shape;154;p1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32653" y="241732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5" name="Google Shape;155;p1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743117" y="4487585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6"/>
          <p:cNvSpPr/>
          <p:nvPr/>
        </p:nvSpPr>
        <p:spPr>
          <a:xfrm>
            <a:off x="9937790" y="590811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Package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9937790" y="6398538"/>
            <a:ext cx="38988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Combines reusable database logic.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8" name="Google Shape;158;p1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032653" y="241732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9" name="Google Shape;159;p1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639169" y="6007179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6"/>
          <p:cNvSpPr/>
          <p:nvPr/>
        </p:nvSpPr>
        <p:spPr>
          <a:xfrm>
            <a:off x="1857256" y="531792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Triggers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793790" y="5808345"/>
            <a:ext cx="389870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Prevent DML on weekends, audit all DML actions.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62" name="Google Shape;162;p16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5032653" y="2417326"/>
            <a:ext cx="4564975" cy="4564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63" name="Google Shape;163;p16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852874" y="5426750"/>
            <a:ext cx="339328" cy="42422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6"/>
          <p:cNvSpPr/>
          <p:nvPr/>
        </p:nvSpPr>
        <p:spPr>
          <a:xfrm>
            <a:off x="12797155" y="7467600"/>
            <a:ext cx="1833245" cy="7620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/>
          <p:nvPr/>
        </p:nvSpPr>
        <p:spPr>
          <a:xfrm>
            <a:off x="793790" y="805498"/>
            <a:ext cx="13042821" cy="14251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📸  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Demonstration Screenshots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17"/>
          <p:cNvSpPr/>
          <p:nvPr/>
        </p:nvSpPr>
        <p:spPr>
          <a:xfrm>
            <a:off x="793790" y="300180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7"/>
          <p:cNvSpPr/>
          <p:nvPr/>
        </p:nvSpPr>
        <p:spPr>
          <a:xfrm>
            <a:off x="1530906" y="3079671"/>
            <a:ext cx="3421499" cy="1062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SQL*Plus/SQL Developer Output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7"/>
          <p:cNvSpPr/>
          <p:nvPr/>
        </p:nvSpPr>
        <p:spPr>
          <a:xfrm>
            <a:off x="9451300" y="578310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7"/>
          <p:cNvSpPr/>
          <p:nvPr/>
        </p:nvSpPr>
        <p:spPr>
          <a:xfrm>
            <a:off x="10188416" y="5860971"/>
            <a:ext cx="3421499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Audit_Log Query Results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7"/>
          <p:cNvSpPr/>
          <p:nvPr/>
        </p:nvSpPr>
        <p:spPr>
          <a:xfrm>
            <a:off x="793790" y="545818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"/>
          <p:cNvSpPr/>
          <p:nvPr/>
        </p:nvSpPr>
        <p:spPr>
          <a:xfrm>
            <a:off x="1530906" y="5536049"/>
            <a:ext cx="5642610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Cursor and Function Output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udit" id="177" name="Google Shape;177;p17"/>
          <p:cNvPicPr preferRelativeResize="0"/>
          <p:nvPr/>
        </p:nvPicPr>
        <p:blipFill rotWithShape="1">
          <a:blip r:embed="rId3">
            <a:alphaModFix/>
          </a:blip>
          <a:srcRect b="0" l="0" r="6699" t="0"/>
          <a:stretch/>
        </p:blipFill>
        <p:spPr>
          <a:xfrm>
            <a:off x="9167495" y="6398260"/>
            <a:ext cx="4953000" cy="12896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ursors" id="178" name="Google Shape;178;p17"/>
          <p:cNvPicPr preferRelativeResize="0"/>
          <p:nvPr/>
        </p:nvPicPr>
        <p:blipFill rotWithShape="1">
          <a:blip r:embed="rId4">
            <a:alphaModFix/>
          </a:blip>
          <a:srcRect b="0" l="0" r="42632" t="69146"/>
          <a:stretch/>
        </p:blipFill>
        <p:spPr>
          <a:xfrm>
            <a:off x="337820" y="6116320"/>
            <a:ext cx="4335145" cy="20243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n_competed1" id="179" name="Google Shape;179;p17"/>
          <p:cNvPicPr preferRelativeResize="0"/>
          <p:nvPr/>
        </p:nvPicPr>
        <p:blipFill rotWithShape="1">
          <a:blip r:embed="rId5">
            <a:alphaModFix/>
          </a:blip>
          <a:srcRect b="0" l="0" r="51432" t="58712"/>
          <a:stretch/>
        </p:blipFill>
        <p:spPr>
          <a:xfrm>
            <a:off x="4765040" y="6116320"/>
            <a:ext cx="3625850" cy="19646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shot 2025-05-24 172342" id="180" name="Google Shape;180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89195" y="1804670"/>
            <a:ext cx="4462145" cy="3348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7"/>
          <p:cNvPicPr preferRelativeResize="0"/>
          <p:nvPr/>
        </p:nvPicPr>
        <p:blipFill rotWithShape="1">
          <a:blip r:embed="rId7">
            <a:alphaModFix/>
          </a:blip>
          <a:srcRect b="-1460" l="2416" r="8141" t="1461"/>
          <a:stretch/>
        </p:blipFill>
        <p:spPr>
          <a:xfrm>
            <a:off x="9556115" y="2010410"/>
            <a:ext cx="4686300" cy="296672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7"/>
          <p:cNvSpPr/>
          <p:nvPr/>
        </p:nvSpPr>
        <p:spPr>
          <a:xfrm>
            <a:off x="12797150" y="7719175"/>
            <a:ext cx="1833300" cy="5103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8"/>
          <p:cNvSpPr/>
          <p:nvPr/>
        </p:nvSpPr>
        <p:spPr>
          <a:xfrm>
            <a:off x="793750" y="746125"/>
            <a:ext cx="7520940" cy="716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925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None/>
            </a:pPr>
            <a:r>
              <a:rPr b="1"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✅ </a:t>
            </a:r>
            <a:r>
              <a:rPr b="1" lang="en-US" sz="6000">
                <a:solidFill>
                  <a:srgbClr val="84D03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Conclusion</a:t>
            </a:r>
            <a:endParaRPr b="1" sz="6000">
              <a:solidFill>
                <a:srgbClr val="84D03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793790" y="1915835"/>
            <a:ext cx="1630323" cy="1306949"/>
          </a:xfrm>
          <a:prstGeom prst="roundRect">
            <a:avLst>
              <a:gd fmla="val 728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1449467" y="2369939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Helvetica Neue"/>
              <a:buNone/>
            </a:pPr>
            <a:r>
              <a:rPr b="1" lang="en-US" sz="2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8"/>
          <p:cNvSpPr/>
          <p:nvPr/>
        </p:nvSpPr>
        <p:spPr>
          <a:xfrm>
            <a:off x="2650927" y="2142649"/>
            <a:ext cx="5139214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Automated Workflows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8"/>
          <p:cNvSpPr/>
          <p:nvPr/>
        </p:nvSpPr>
        <p:spPr>
          <a:xfrm>
            <a:off x="2650924" y="2633075"/>
            <a:ext cx="75210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Successfully streamlined university academic processes.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8"/>
          <p:cNvSpPr/>
          <p:nvPr/>
        </p:nvSpPr>
        <p:spPr>
          <a:xfrm>
            <a:off x="2537460" y="3207544"/>
            <a:ext cx="11185803" cy="15240"/>
          </a:xfrm>
          <a:prstGeom prst="roundRect">
            <a:avLst>
              <a:gd fmla="val 625116" name="adj"/>
            </a:avLst>
          </a:prstGeom>
          <a:solidFill>
            <a:srgbClr val="6D9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8"/>
          <p:cNvSpPr/>
          <p:nvPr/>
        </p:nvSpPr>
        <p:spPr>
          <a:xfrm>
            <a:off x="793790" y="3336131"/>
            <a:ext cx="3260646" cy="1306949"/>
          </a:xfrm>
          <a:prstGeom prst="roundRect">
            <a:avLst>
              <a:gd fmla="val 728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8"/>
          <p:cNvSpPr/>
          <p:nvPr/>
        </p:nvSpPr>
        <p:spPr>
          <a:xfrm>
            <a:off x="2264569" y="3790236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Helvetica Neue"/>
              <a:buNone/>
            </a:pPr>
            <a:r>
              <a:rPr b="1" lang="en-US" sz="2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8"/>
          <p:cNvSpPr/>
          <p:nvPr/>
        </p:nvSpPr>
        <p:spPr>
          <a:xfrm>
            <a:off x="4281249" y="3562945"/>
            <a:ext cx="3549848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Skills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18"/>
          <p:cNvSpPr/>
          <p:nvPr/>
        </p:nvSpPr>
        <p:spPr>
          <a:xfrm>
            <a:off x="4281250" y="4053375"/>
            <a:ext cx="7339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Gained expertise in PL/SQL, data modeling, and BPM.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8"/>
          <p:cNvSpPr/>
          <p:nvPr/>
        </p:nvSpPr>
        <p:spPr>
          <a:xfrm>
            <a:off x="4167783" y="4627840"/>
            <a:ext cx="9555480" cy="15240"/>
          </a:xfrm>
          <a:prstGeom prst="roundRect">
            <a:avLst>
              <a:gd fmla="val 625116" name="adj"/>
            </a:avLst>
          </a:prstGeom>
          <a:solidFill>
            <a:srgbClr val="6D9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8"/>
          <p:cNvSpPr/>
          <p:nvPr/>
        </p:nvSpPr>
        <p:spPr>
          <a:xfrm>
            <a:off x="793790" y="4756428"/>
            <a:ext cx="4890968" cy="1306949"/>
          </a:xfrm>
          <a:prstGeom prst="roundRect">
            <a:avLst>
              <a:gd fmla="val 728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8"/>
          <p:cNvSpPr/>
          <p:nvPr/>
        </p:nvSpPr>
        <p:spPr>
          <a:xfrm>
            <a:off x="3079790" y="5210532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Helvetica Neue"/>
              <a:buNone/>
            </a:pPr>
            <a:r>
              <a:rPr b="1" lang="en-US" sz="2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18"/>
          <p:cNvSpPr/>
          <p:nvPr/>
        </p:nvSpPr>
        <p:spPr>
          <a:xfrm>
            <a:off x="5911572" y="498324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Reliable MIS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8"/>
          <p:cNvSpPr/>
          <p:nvPr/>
        </p:nvSpPr>
        <p:spPr>
          <a:xfrm>
            <a:off x="5911576" y="5473650"/>
            <a:ext cx="63693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Built a secure, scalable, and reliable system.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8"/>
          <p:cNvSpPr/>
          <p:nvPr/>
        </p:nvSpPr>
        <p:spPr>
          <a:xfrm>
            <a:off x="5798106" y="6048137"/>
            <a:ext cx="7925157" cy="15240"/>
          </a:xfrm>
          <a:prstGeom prst="roundRect">
            <a:avLst>
              <a:gd fmla="val 625116" name="adj"/>
            </a:avLst>
          </a:prstGeom>
          <a:solidFill>
            <a:srgbClr val="6D9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793790" y="6176724"/>
            <a:ext cx="6521410" cy="1306949"/>
          </a:xfrm>
          <a:prstGeom prst="roundRect">
            <a:avLst>
              <a:gd fmla="val 7289" name="adj"/>
            </a:avLst>
          </a:prstGeom>
          <a:solidFill>
            <a:srgbClr val="547808"/>
          </a:solidFill>
          <a:ln cap="flat" cmpd="sng" w="9525">
            <a:solidFill>
              <a:srgbClr val="6D9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3895011" y="6630829"/>
            <a:ext cx="318968" cy="398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Helvetica Neue"/>
              <a:buNone/>
            </a:pPr>
            <a:r>
              <a:rPr b="1" lang="en-US" sz="2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8"/>
          <p:cNvSpPr/>
          <p:nvPr/>
        </p:nvSpPr>
        <p:spPr>
          <a:xfrm>
            <a:off x="7542014" y="6403538"/>
            <a:ext cx="303264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2200"/>
              <a:buFont typeface="Helvetica Neue"/>
              <a:buNone/>
            </a:pPr>
            <a:r>
              <a:rPr b="1" lang="en-US" sz="220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Future Scope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8"/>
          <p:cNvSpPr/>
          <p:nvPr/>
        </p:nvSpPr>
        <p:spPr>
          <a:xfrm>
            <a:off x="7542014" y="6893957"/>
            <a:ext cx="4539377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E5D8"/>
              </a:buClr>
              <a:buSzPts val="1750"/>
              <a:buFont typeface="Helvetica Neue"/>
              <a:buNone/>
            </a:pPr>
            <a:r>
              <a:rPr lang="en-US" sz="1750">
                <a:solidFill>
                  <a:srgbClr val="D7E5D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 login authentication and a web interface.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8"/>
          <p:cNvSpPr/>
          <p:nvPr/>
        </p:nvSpPr>
        <p:spPr>
          <a:xfrm>
            <a:off x="12797155" y="7467600"/>
            <a:ext cx="1833245" cy="762000"/>
          </a:xfrm>
          <a:prstGeom prst="rect">
            <a:avLst/>
          </a:prstGeom>
          <a:solidFill>
            <a:srgbClr val="141E2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